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509" r:id="rId2"/>
    <p:sldId id="474" r:id="rId3"/>
    <p:sldId id="472" r:id="rId4"/>
    <p:sldId id="376" r:id="rId5"/>
    <p:sldId id="473" r:id="rId6"/>
    <p:sldId id="479" r:id="rId7"/>
    <p:sldId id="507" r:id="rId8"/>
    <p:sldId id="399" r:id="rId9"/>
    <p:sldId id="418" r:id="rId10"/>
    <p:sldId id="377" r:id="rId11"/>
    <p:sldId id="402" r:id="rId12"/>
    <p:sldId id="403" r:id="rId13"/>
    <p:sldId id="404" r:id="rId14"/>
    <p:sldId id="508" r:id="rId15"/>
    <p:sldId id="496" r:id="rId16"/>
    <p:sldId id="497" r:id="rId17"/>
    <p:sldId id="498" r:id="rId18"/>
    <p:sldId id="336" r:id="rId19"/>
    <p:sldId id="410" r:id="rId20"/>
    <p:sldId id="415" r:id="rId21"/>
    <p:sldId id="294" r:id="rId22"/>
    <p:sldId id="340" r:id="rId23"/>
    <p:sldId id="387" r:id="rId24"/>
    <p:sldId id="416" r:id="rId25"/>
    <p:sldId id="309" r:id="rId26"/>
    <p:sldId id="460" r:id="rId27"/>
    <p:sldId id="457" r:id="rId28"/>
    <p:sldId id="458" r:id="rId29"/>
    <p:sldId id="510" r:id="rId30"/>
    <p:sldId id="459" r:id="rId31"/>
    <p:sldId id="288" r:id="rId32"/>
    <p:sldId id="298" r:id="rId33"/>
    <p:sldId id="342" r:id="rId34"/>
    <p:sldId id="3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09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8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510"/>
            <p14:sldId id="459"/>
            <p14:sldId id="288"/>
            <p14:sldId id="298"/>
            <p14:sldId id="342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2600"/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8" autoAdjust="0"/>
    <p:restoredTop sz="89275" autoAdjust="0"/>
  </p:normalViewPr>
  <p:slideViewPr>
    <p:cSldViewPr>
      <p:cViewPr varScale="1">
        <p:scale>
          <a:sx n="150" d="100"/>
          <a:sy n="150" d="100"/>
        </p:scale>
        <p:origin x="168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25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  <p:extLst>
      <p:ext uri="{BB962C8B-B14F-4D97-AF65-F5344CB8AC3E}">
        <p14:creationId xmlns:p14="http://schemas.microsoft.com/office/powerpoint/2010/main" val="204123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17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2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3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2776"/>
            <a:ext cx="10515600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businessinsider.fr/us/boeing-software-errors-jeopardized-starliner-spaceship-737-max-planes-2020-2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3FA881A-9B05-965E-1ED3-E87B5320F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688" y="0"/>
            <a:ext cx="122886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260648"/>
            <a:ext cx="10081120" cy="170236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52" y="6014637"/>
            <a:ext cx="5921896" cy="548285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Pietro Berkes and 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20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066B660-2DF9-937D-53E2-4B7D841B5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251F3-36A4-ABB8-8B64-5DFA8A49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DC5C-E9EF-608F-4701-2E6A3ED44E21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test scientific code?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C8C9-D17E-4EFF-7C5D-64393E00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4988-9003-923A-39CE-53D6F291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54091" y="1268762"/>
            <a:ext cx="5734196" cy="3784487"/>
            <a:chOff x="1429962" y="1268760"/>
            <a:chExt cx="559031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73967"/>
              <a:ext cx="1472288" cy="3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5680" y="4797154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99856" y="4797155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64152" y="4797152"/>
            <a:ext cx="1584176" cy="1017404"/>
            <a:chOff x="5940152" y="4797152"/>
            <a:chExt cx="1584176" cy="1017403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3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1DBF4-B235-A1E1-79FE-63EAC8B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2" y="2636912"/>
            <a:ext cx="5314876" cy="2232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2636912"/>
            <a:ext cx="3589819" cy="37793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2864" y="1377940"/>
            <a:ext cx="950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07E07-EF76-814F-83B3-F724759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F4F3-78B5-E744-9239-00C1C12C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48D07E-28E1-350B-F9FB-85C25FA3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5DDDC-7B30-BA44-A6FF-A34111FE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6" y="122503"/>
            <a:ext cx="5172391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9ED9-031C-AF47-8EE0-7DFD19A96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207" y="336234"/>
            <a:ext cx="3753699" cy="49631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33FAD-4956-9545-95F0-ACC0533C9E0E}"/>
              </a:ext>
            </a:extLst>
          </p:cNvPr>
          <p:cNvGrpSpPr/>
          <p:nvPr/>
        </p:nvGrpSpPr>
        <p:grpSpPr>
          <a:xfrm>
            <a:off x="469463" y="1838886"/>
            <a:ext cx="5343219" cy="2303779"/>
            <a:chOff x="179512" y="2568121"/>
            <a:chExt cx="6075091" cy="26193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80F986-9E9D-F44A-99DD-A262CE7A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568121"/>
              <a:ext cx="6075091" cy="26193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26461-8E70-3D40-A89F-D3EE0464ABA9}"/>
                </a:ext>
              </a:extLst>
            </p:cNvPr>
            <p:cNvSpPr/>
            <p:nvPr/>
          </p:nvSpPr>
          <p:spPr>
            <a:xfrm>
              <a:off x="3275856" y="4365104"/>
              <a:ext cx="2736304" cy="288032"/>
            </a:xfrm>
            <a:prstGeom prst="rect">
              <a:avLst/>
            </a:prstGeom>
            <a:solidFill>
              <a:srgbClr val="FFFF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D7607-0F16-4442-B196-A43CCB571580}"/>
              </a:ext>
            </a:extLst>
          </p:cNvPr>
          <p:cNvSpPr/>
          <p:nvPr/>
        </p:nvSpPr>
        <p:spPr>
          <a:xfrm>
            <a:off x="492328" y="6517001"/>
            <a:ext cx="860444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H" sz="1200" dirty="0">
                <a:hlinkClick r:id="rId5"/>
              </a:rPr>
              <a:t>https://www.businessinsider.fr/us/boeing-software-errors-jeopardized-starliner-spaceship-737-max-planes-2020-2</a:t>
            </a:r>
            <a:endParaRPr lang="en-CH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3AE8EA-9E4F-5441-952F-E82D6C09A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0" y="4453671"/>
            <a:ext cx="5076056" cy="947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957B7E-E5F4-304F-A938-6C931C59FA8A}"/>
              </a:ext>
            </a:extLst>
          </p:cNvPr>
          <p:cNvSpPr txBox="1"/>
          <p:nvPr/>
        </p:nvSpPr>
        <p:spPr>
          <a:xfrm>
            <a:off x="479376" y="4160113"/>
            <a:ext cx="52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latin typeface="Arial" panose="020B0604020202020204" pitchFamily="34" charset="0"/>
                <a:cs typeface="Arial" panose="020B0604020202020204" pitchFamily="34" charset="0"/>
              </a:rPr>
              <a:t>[...]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62F920-F729-5249-B853-74B02353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90" y="5556460"/>
            <a:ext cx="7182027" cy="9605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C38F94-6B01-6F53-CD89-185D73387733}"/>
              </a:ext>
            </a:extLst>
          </p:cNvPr>
          <p:cNvSpPr/>
          <p:nvPr/>
        </p:nvSpPr>
        <p:spPr>
          <a:xfrm>
            <a:off x="5447928" y="5892064"/>
            <a:ext cx="2169639" cy="274483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E0E9F-CD7A-9603-604E-B3F358E63038}"/>
              </a:ext>
            </a:extLst>
          </p:cNvPr>
          <p:cNvSpPr/>
          <p:nvPr/>
        </p:nvSpPr>
        <p:spPr>
          <a:xfrm>
            <a:off x="444284" y="6176336"/>
            <a:ext cx="1331236" cy="27700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589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A9B4CCD8-1DBC-9265-52F3-AC49438B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845BC-C530-D88D-A33C-1AD7B119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r>
              <a:rPr lang="en-US" dirty="0"/>
              <a:t>: in the standard library</a:t>
            </a:r>
          </a:p>
          <a:p>
            <a:r>
              <a:rPr lang="en-US" b="1" dirty="0" err="1"/>
              <a:t>pytest</a:t>
            </a:r>
            <a:r>
              <a:rPr lang="en-US" b="1" dirty="0"/>
              <a:t>: what is most commonly used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7D0C6-A2E9-096E-EFB0-03CA2B92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itchFamily="49" charset="0"/>
              </a:rPr>
              <a:t>Writing tests with </a:t>
            </a:r>
            <a:r>
              <a:rPr lang="en-US" dirty="0" err="1">
                <a:cs typeface="Courier New" pitchFamily="49" charset="0"/>
              </a:rPr>
              <a:t>pytest</a:t>
            </a:r>
            <a:r>
              <a:rPr lang="en-US" dirty="0">
                <a:cs typeface="Courier New" pitchFamily="49" charset="0"/>
              </a:rPr>
              <a:t> is simple: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 feature </a:t>
            </a:r>
            <a:r>
              <a:rPr lang="en-US" dirty="0"/>
              <a:t>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A7E6-20AE-5EA3-0BF8-5AA86B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848D7-0C30-3E01-2E33-AAB24F24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51584" y="2996952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/>
              </a:rPr>
              <a:t>platform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darwin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-- Python 3.5.2, pytest-2.9.2, py-1.4.31, pluggy-0.3.1 -- /Users/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pberkes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/miniconda3/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envs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gnode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/bin/python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cachedir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 .cache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rootdir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 /Users/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pberkes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/o/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pyschool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testing_debugging_profiling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hands_on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pyanno_voting_solution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inifile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 </a:t>
            </a:r>
          </a:p>
          <a:p>
            <a:r>
              <a:rPr lang="en-US" sz="1200" b="1" dirty="0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pyanno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/tests/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test_voting.py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test_labels_count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pyanno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/tests/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test_voting.py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test_majority_vote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pyanno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/tests/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test_voting.py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test_majority_vote_empty_item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pyanno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/tests/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test_voting.py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/>
              </a:rPr>
              <a:t>test_labels_frequency</a:t>
            </a:r>
            <a:r>
              <a:rPr lang="en-US" sz="12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 dirty="0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>
                <a:latin typeface="Courier New"/>
                <a:cs typeface="Courier New"/>
              </a:rPr>
              <a:t>hands_on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pyanno_voting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Execute </a:t>
            </a:r>
            <a:r>
              <a:rPr lang="en-US" dirty="0">
                <a:cs typeface="Courier New"/>
              </a:rPr>
              <a:t>the tests:</a:t>
            </a:r>
            <a:br>
              <a:rPr lang="en-US" dirty="0">
                <a:cs typeface="Courier New"/>
              </a:rPr>
            </a:br>
            <a:r>
              <a:rPr lang="en-US" dirty="0" err="1">
                <a:latin typeface="Courier New"/>
                <a:cs typeface="Courier New"/>
              </a:rPr>
              <a:t>pytest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5CDCD-EF80-A60A-F452-693969D1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4727849" y="3212977"/>
          <a:ext cx="1656183" cy="2376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655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39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3184323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7808" y="263691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8088" y="3573017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64" y="365125"/>
            <a:ext cx="7128792" cy="975643"/>
          </a:xfrm>
        </p:spPr>
        <p:txBody>
          <a:bodyPr>
            <a:normAutofit/>
          </a:bodyPr>
          <a:lstStyle/>
          <a:p>
            <a:r>
              <a:rPr lang="en-US" dirty="0"/>
              <a:t>You, as the Master of Research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B58566-563F-E70F-8B9B-370A8F706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19"/>
          <a:stretch/>
        </p:blipFill>
        <p:spPr bwMode="auto">
          <a:xfrm>
            <a:off x="21" y="10"/>
            <a:ext cx="551991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1556792"/>
            <a:ext cx="6408712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400" dirty="0"/>
              <a:t>You </a:t>
            </a:r>
            <a:r>
              <a:rPr lang="en-US" sz="2400" b="1" dirty="0"/>
              <a:t>quickly develop a prototype </a:t>
            </a:r>
            <a:r>
              <a:rPr lang="en-US" sz="2400" dirty="0"/>
              <a:t>of the most promising ones; once a prototype is finished, you can </a:t>
            </a:r>
            <a:r>
              <a:rPr lang="en-US" sz="2400" b="1" dirty="0"/>
              <a:t>confidently decide </a:t>
            </a:r>
            <a:r>
              <a:rPr lang="en-US" sz="2400" dirty="0"/>
              <a:t>whether it is is a dead end, or worth pursuing.</a:t>
            </a:r>
          </a:p>
          <a:p>
            <a:pPr marL="0" indent="0">
              <a:buNone/>
            </a:pPr>
            <a:r>
              <a:rPr lang="en-US" sz="2400" dirty="0"/>
              <a:t>Once you find an idea on which it is worth spending energy, you take the prototype and </a:t>
            </a:r>
            <a:r>
              <a:rPr lang="en-US" sz="2400" b="1" dirty="0"/>
              <a:t>easily re-organize and optimize it </a:t>
            </a:r>
            <a:r>
              <a:rPr lang="en-US" sz="2400" dirty="0"/>
              <a:t>so that it scales up to the full size of your problem.</a:t>
            </a:r>
          </a:p>
          <a:p>
            <a:pPr marL="0" indent="0">
              <a:buNone/>
            </a:pPr>
            <a:r>
              <a:rPr lang="en-US" sz="2400" b="1" dirty="0"/>
              <a:t>As expected</a:t>
            </a:r>
            <a:r>
              <a:rPr lang="en-US" sz="2400" dirty="0"/>
              <a:t>, the scaled-up experiment delivers good results,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>
                <a:solidFill>
                  <a:srgbClr val="FFFFFF"/>
                </a:solidFill>
              </a:rPr>
              <a:t>August 2023, CC BY-SA 4.0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CC65-0731-ACFD-5DB7-9CC71D04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pyanno</a:t>
            </a:r>
            <a:r>
              <a:rPr lang="en-US" dirty="0">
                <a:latin typeface="Courier New"/>
                <a:cs typeface="Courier New"/>
              </a:rPr>
              <a:t>/tests/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–v 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7661A-15AB-0E62-78AC-39A8DAAE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F3A8-4623-3084-4DEB-E09B7454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351584" y="1988840"/>
            <a:ext cx="727280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cs typeface="Courier New"/>
              </a:rPr>
              <a:t>test_arithmetic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1 == 1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2 * 3 == 6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cs typeface="Courier New"/>
              </a:rPr>
              <a:t>test_len_list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[</a:t>
            </a:r>
            <a:r>
              <a:rPr lang="en-US" sz="2000" dirty="0">
                <a:solidFill>
                  <a:srgbClr val="8B2252"/>
                </a:solidFill>
                <a:latin typeface="Courier New"/>
                <a:cs typeface="Courier New"/>
              </a:rPr>
              <a:t>'a'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>
                <a:solidFill>
                  <a:srgbClr val="8B2252"/>
                </a:solidFill>
                <a:latin typeface="Courier New"/>
                <a:cs typeface="Courier New"/>
              </a:rPr>
              <a:t>'b'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>
                <a:solidFill>
                  <a:srgbClr val="8B2252"/>
                </a:solidFill>
                <a:latin typeface="Courier New"/>
                <a:cs typeface="Courier New"/>
              </a:rPr>
              <a:t>'c'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urier New"/>
                <a:cs typeface="Courier New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 ==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'ab'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163B8E-9096-DFD1-79A7-3481A7C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FD83-C361-2288-D141-D064FA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D8F6-07BA-DCFC-CE55-D4F43C5A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654827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4968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isclose(120.1, 121.4, rel_tol=0.1)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275" algn="l"/>
              </a:tabLst>
            </a:pPr>
            <a:endParaRPr lang="en-US" sz="200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CEC97-7CFF-A068-2ED8-EFB990DD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more equality test: check that the sum of these two NumPy arrays: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([1, 1])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y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([2, 2])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/>
              <a:t>is equal to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z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([3, 3])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D806-9251-9D06-BC37-85B3A039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B91DC-B0B5-B688-0468-B18084E7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51584" y="1412777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FF"/>
                </a:solidFill>
                <a:latin typeface="Courier New"/>
                <a:cs typeface="Courier New"/>
              </a:rPr>
              <a:t>test_numpy_equality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([1, 1])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([2, 2])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([3, 3])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endParaRPr lang="pt-BR" sz="18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1584" y="3284986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B42419"/>
                </a:solidFill>
                <a:latin typeface="Menlo-Bold"/>
              </a:rPr>
              <a:t>__________________________________ </a:t>
            </a:r>
            <a:r>
              <a:rPr lang="en-US" sz="1100" b="1" dirty="0" err="1">
                <a:solidFill>
                  <a:srgbClr val="B42419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B42419"/>
                </a:solidFill>
                <a:latin typeface="Menlo-Bold"/>
              </a:rPr>
              <a:t> __________________________________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def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():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    x =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([1, 1])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        y = </a:t>
            </a:r>
            <a:r>
              <a:rPr lang="es-ES_tradnl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([2, 2])</a:t>
            </a:r>
            <a:endParaRPr lang="es-ES_tradnl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 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([3, 3])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&gt;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assert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x +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B42419"/>
                </a:solidFill>
                <a:latin typeface="Menlo-Bold"/>
              </a:rPr>
              <a:t>E      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ValueError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: The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truth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of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an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array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with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more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than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one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element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is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ambiguous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. Use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a.any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a.all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dirty="0">
                <a:solidFill>
                  <a:srgbClr val="000000"/>
                </a:solidFill>
                <a:latin typeface="Menlo-Regular"/>
              </a:rPr>
              <a:t>code.py:47: </a:t>
            </a:r>
            <a:r>
              <a:rPr lang="de-DE" sz="1100" dirty="0" err="1">
                <a:solidFill>
                  <a:srgbClr val="000000"/>
                </a:solidFill>
                <a:latin typeface="Menlo-Regular"/>
              </a:rPr>
              <a:t>ValueError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ourier New" pitchFamily="49" charset="0"/>
              </a:rPr>
              <a:t>The module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np.testing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defines helper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=1e-07,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67F3F-4A16-2711-C006-868271F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DDC5-6C93-75E4-0EEC-49274EC4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Watch out for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765F-99C1-4E92-0967-E04265D9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 is not equal to itself (IEEE standard)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assert_equal </a:t>
            </a:r>
            <a:r>
              <a:rPr lang="en-CH" dirty="0"/>
              <a:t>and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assert_allclose</a:t>
            </a:r>
            <a:r>
              <a:rPr lang="en-CH" dirty="0">
                <a:cs typeface="Courier New" panose="02070309020205020404" pitchFamily="49" charset="0"/>
              </a:rPr>
              <a:t> consider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>
                <a:cs typeface="Courier New" panose="02070309020205020404" pitchFamily="49" charset="0"/>
              </a:rPr>
              <a:t>s equal by default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EFDC-8C2A-54A2-2448-1A0DC25D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978B1-6CDB-17B8-0FA0-743258C0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87A2-4D55-8DF0-6372-1A570275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51EFB-B516-F471-0DB1-A7B32E5716B8}"/>
              </a:ext>
            </a:extLst>
          </p:cNvPr>
          <p:cNvSpPr txBox="1"/>
          <p:nvPr/>
        </p:nvSpPr>
        <p:spPr>
          <a:xfrm>
            <a:off x="1411512" y="18448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95DB1-5A90-6678-98DA-32BAE755CEAA}"/>
              </a:ext>
            </a:extLst>
          </p:cNvPr>
          <p:cNvSpPr txBox="1"/>
          <p:nvPr/>
        </p:nvSpPr>
        <p:spPr>
          <a:xfrm>
            <a:off x="1426320" y="386104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  <a:endParaRPr lang="en-US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x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1.1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y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2.2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z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assert_allclose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+ y, 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34F9F-39A4-3B87-0544-1F9A3A723E9E}"/>
              </a:ext>
            </a:extLst>
          </p:cNvPr>
          <p:cNvSpPr txBox="1"/>
          <p:nvPr/>
        </p:nvSpPr>
        <p:spPr>
          <a:xfrm>
            <a:off x="1384235" y="5527718"/>
            <a:ext cx="10603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test_numpy_equality.py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		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</a:t>
            </a:r>
          </a:p>
        </p:txBody>
      </p:sp>
    </p:spTree>
    <p:extLst>
      <p:ext uri="{BB962C8B-B14F-4D97-AF65-F5344CB8AC3E}">
        <p14:creationId xmlns:p14="http://schemas.microsoft.com/office/powerpoint/2010/main" val="27193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7C61F70-7375-50E2-8341-E9817BA90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4181" y="10"/>
            <a:ext cx="545781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7057999" cy="975643"/>
          </a:xfrm>
          <a:noFill/>
        </p:spPr>
        <p:txBody>
          <a:bodyPr>
            <a:normAutofit/>
          </a:bodyPr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8181" y="1556792"/>
            <a:ext cx="5457819" cy="4620171"/>
          </a:xfrm>
        </p:spPr>
        <p:txBody>
          <a:bodyPr>
            <a:normAutofit/>
          </a:bodyPr>
          <a:lstStyle/>
          <a:p>
            <a:r>
              <a:rPr lang="en-US" sz="2400" dirty="0"/>
              <a:t>How do we get to the blessed state of </a:t>
            </a:r>
            <a:r>
              <a:rPr lang="en-US" sz="2400" b="1" dirty="0"/>
              <a:t>confidence</a:t>
            </a:r>
            <a:r>
              <a:rPr lang="en-US" sz="2400" dirty="0"/>
              <a:t> and </a:t>
            </a:r>
            <a:r>
              <a:rPr lang="en-US" sz="2400" b="1" dirty="0"/>
              <a:t>efficiency</a:t>
            </a:r>
            <a:r>
              <a:rPr lang="en-US" sz="2400" dirty="0"/>
              <a:t>?</a:t>
            </a:r>
          </a:p>
          <a:p>
            <a:r>
              <a:rPr lang="en-US" sz="2400" dirty="0"/>
              <a:t>Being a Python expert is not sufficient, good programming practices make a big difference</a:t>
            </a:r>
          </a:p>
          <a:p>
            <a:r>
              <a:rPr lang="en-US" sz="2400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385FA-9493-5600-B0E9-618A49EC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11377264" cy="903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292F"/>
                </a:solidFill>
              </a:rPr>
              <a:t>Write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a working version of </a:t>
            </a:r>
            <a:r>
              <a:rPr lang="en-US" sz="3600" dirty="0" err="1">
                <a:solidFill>
                  <a:srgbClr val="2429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0" i="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_maxima</a:t>
            </a:r>
            <a:r>
              <a:rPr lang="en-US" b="0" i="0" dirty="0">
                <a:solidFill>
                  <a:srgbClr val="24292F"/>
                </a:solidFill>
                <a:effectLst/>
                <a:cs typeface="Courier New" panose="02070309020205020404" pitchFamily="49" charset="0"/>
              </a:rPr>
              <a:t>, with testing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8800"/>
            <a:ext cx="10370368" cy="4548163"/>
          </a:xfrm>
        </p:spPr>
        <p:txBody>
          <a:bodyPr>
            <a:normAutofit/>
          </a:bodyPr>
          <a:lstStyle/>
          <a:p>
            <a:r>
              <a:rPr lang="en-US" b="1" dirty="0"/>
              <a:t>Read carefully the description of Issue #1 on GitHub</a:t>
            </a:r>
            <a:endParaRPr lang="en-US" dirty="0"/>
          </a:p>
          <a:p>
            <a:r>
              <a:rPr lang="en-US" dirty="0"/>
              <a:t>Submit a Pull Request for Issue #1</a:t>
            </a:r>
          </a:p>
          <a:p>
            <a:pPr lvl="1"/>
            <a:r>
              <a:rPr lang="en-US" dirty="0"/>
              <a:t>Fork the repository (if you haven’t already)</a:t>
            </a:r>
          </a:p>
          <a:p>
            <a:pPr lvl="1"/>
            <a:r>
              <a:rPr lang="en-US" dirty="0"/>
              <a:t>Create a new branch on the fork called,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fix-1</a:t>
            </a:r>
          </a:p>
          <a:p>
            <a:pPr lvl="1"/>
            <a:r>
              <a:rPr lang="en-US" dirty="0"/>
              <a:t>Solve the issue with one or more commits</a:t>
            </a:r>
          </a:p>
          <a:p>
            <a:pPr lvl="1"/>
            <a:r>
              <a:rPr lang="en-US" dirty="0"/>
              <a:t>Push the branch to your GitHub fork</a:t>
            </a:r>
          </a:p>
          <a:p>
            <a:pPr lvl="1"/>
            <a:r>
              <a:rPr lang="en-US" dirty="0"/>
              <a:t>On GitHub, go to “Pull Requests” and open a pull request against branch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of the official ASPP repository</a:t>
            </a:r>
          </a:p>
          <a:p>
            <a:pPr lvl="1"/>
            <a:r>
              <a:rPr lang="en-US" dirty="0"/>
              <a:t>In the PR description write “Fixes #1”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916C-C6FC-198A-1A9B-363F224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D6EE05-B08A-F264-955C-753BE706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Up next: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Testing patterns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B694D-F3E7-91E7-E5B1-294F9997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1544" y="1219200"/>
            <a:ext cx="8424936" cy="4937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1388A-3740-434A-031F-A07E33B7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8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AF1D-066B-7BB3-8FFF-75C410F9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56240" y="3039345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56240" y="4221090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D62B-C47B-BC17-F5B3-87C8465B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776"/>
            <a:ext cx="10802416" cy="4764187"/>
          </a:xfrm>
        </p:spPr>
        <p:txBody>
          <a:bodyPr>
            <a:normAutofit/>
          </a:bodyPr>
          <a:lstStyle/>
          <a:p>
            <a:r>
              <a:rPr lang="en-US" dirty="0"/>
              <a:t>Create a directory called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dirty="0"/>
              <a:t> in the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endParaRPr lang="en-US" dirty="0"/>
          </a:p>
          <a:p>
            <a:r>
              <a:rPr lang="en-US" dirty="0"/>
              <a:t>In a file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3200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C0CB7-1692-100A-8091-6150F28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256EE-8656-D541-ADC2-307216FD329E}"/>
              </a:ext>
            </a:extLst>
          </p:cNvPr>
          <p:cNvGrpSpPr/>
          <p:nvPr/>
        </p:nvGrpSpPr>
        <p:grpSpPr>
          <a:xfrm>
            <a:off x="607965" y="3163970"/>
            <a:ext cx="4747895" cy="3536089"/>
            <a:chOff x="5004047" y="3284984"/>
            <a:chExt cx="3577341" cy="26642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97BB23-F79A-5346-B5BE-F5FFA662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7" y="3284984"/>
              <a:ext cx="3577341" cy="266429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2158D9-7E91-8943-9A09-6910ADFE8F36}"/>
                </a:ext>
              </a:extLst>
            </p:cNvPr>
            <p:cNvSpPr/>
            <p:nvPr/>
          </p:nvSpPr>
          <p:spPr>
            <a:xfrm>
              <a:off x="6092635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C18852-8752-DD4F-BF94-97F5B4AC9FD8}"/>
                </a:ext>
              </a:extLst>
            </p:cNvPr>
            <p:cNvSpPr/>
            <p:nvPr/>
          </p:nvSpPr>
          <p:spPr>
            <a:xfrm>
              <a:off x="7613270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991C8D-7E4B-3FC9-6620-B02E9092C4D3}"/>
              </a:ext>
            </a:extLst>
          </p:cNvPr>
          <p:cNvSpPr txBox="1"/>
          <p:nvPr/>
        </p:nvSpPr>
        <p:spPr>
          <a:xfrm>
            <a:off x="5663952" y="3163970"/>
            <a:ext cx="6279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example, </a:t>
            </a:r>
            <a:br>
              <a:rPr lang="en-US" sz="2400" dirty="0"/>
            </a:b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3, -2, 0, 2, 1]) 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/>
              <a:t>should return</a:t>
            </a:r>
            <a:br>
              <a:rPr lang="en-US" sz="2400" dirty="0"/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[1, 4]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3, -2, 0, 2, 1] 		Expected result: [1, 4]</a:t>
            </a:r>
          </a:p>
          <a:p>
            <a:pPr lvl="1"/>
            <a:r>
              <a:rPr lang="en-US" dirty="0"/>
              <a:t>Input: [4, 2, 1, 3, 1, 5]		Expected result: [0, 3, 5]</a:t>
            </a:r>
          </a:p>
          <a:p>
            <a:pPr lvl="1"/>
            <a:r>
              <a:rPr lang="en-US" dirty="0"/>
              <a:t>Input: []				Expected result: []</a:t>
            </a:r>
          </a:p>
          <a:p>
            <a:pPr lvl="1"/>
            <a:r>
              <a:rPr lang="en-US" dirty="0"/>
              <a:t>Input: [1, 2, 2, 1]			Expected result: [1] (or [2], or [1, 2])</a:t>
            </a:r>
          </a:p>
          <a:p>
            <a:pPr lvl="1"/>
            <a:r>
              <a:rPr lang="en-US" dirty="0"/>
              <a:t>Input: [1, 2, 2, 3, 1]		Expected result: [3]</a:t>
            </a:r>
          </a:p>
          <a:p>
            <a:pPr lvl="1"/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FA165-17CD-0C1A-2A73-07BBC7AF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B025A8C2-FCDD-65C2-D94D-F3C224E2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2F992-5A0C-44CC-E089-78C72F6B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87A09-83BD-181D-83D1-4494B64FC6C8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agile programming cycle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9DED-85DD-0A10-1154-217434A8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5" name="Picture 6" descr="Image">
            <a:extLst>
              <a:ext uri="{FF2B5EF4-FFF2-40B4-BE49-F238E27FC236}">
                <a16:creationId xmlns:a16="http://schemas.microsoft.com/office/drawing/2014/main" id="{B98AE566-FD9B-D572-C7BE-4DF37011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27EBA-0D4F-59A2-BC9D-51A8F742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90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2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6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5265DFEE-059E-2F27-16CC-552557EE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69302</TotalTime>
  <Words>2907</Words>
  <Application>Microsoft Macintosh PowerPoint</Application>
  <PresentationFormat>Widescreen</PresentationFormat>
  <Paragraphs>339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Menlo</vt:lpstr>
      <vt:lpstr>Menlo-Bold</vt:lpstr>
      <vt:lpstr>Menlo-Regular</vt:lpstr>
      <vt:lpstr>Monaco</vt:lpstr>
      <vt:lpstr>Office Theme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PowerPoint Presentation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Watch out for nans! </vt:lpstr>
      <vt:lpstr>Write a working version of find_maxima, with testing </vt:lpstr>
      <vt:lpstr>Up next: Testing patterns</vt:lpstr>
      <vt:lpstr>PowerPoint Presentation</vt:lpstr>
      <vt:lpstr>Testing error control</vt:lpstr>
      <vt:lpstr>Testing error control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1059</cp:revision>
  <cp:lastPrinted>2018-09-04T04:56:03Z</cp:lastPrinted>
  <dcterms:created xsi:type="dcterms:W3CDTF">2010-10-01T16:09:12Z</dcterms:created>
  <dcterms:modified xsi:type="dcterms:W3CDTF">2023-08-03T09:57:21Z</dcterms:modified>
</cp:coreProperties>
</file>